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3" r:id="rId6"/>
    <p:sldId id="264" r:id="rId7"/>
    <p:sldId id="274" r:id="rId8"/>
    <p:sldId id="265" r:id="rId9"/>
    <p:sldId id="269" r:id="rId10"/>
    <p:sldId id="275" r:id="rId11"/>
    <p:sldId id="257" r:id="rId12"/>
    <p:sldId id="266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49053C"/>
    <a:srgbClr val="3C1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0912E-CDD4-4A10-8A55-D5147842DDFE}" type="datetimeFigureOut">
              <a:rPr lang="es-ES" smtClean="0"/>
              <a:t>21/02/2020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33F4B-BEBF-44F0-A5B8-A84430645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54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794392-2ED3-434D-9AF3-B13332E4208A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2D2F-B065-4FF7-886A-B1BECC1123D2}" type="datetime1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66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67C-9EB0-488C-A7C6-AC3080A8B6AA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0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295-339C-4A72-96BC-E827B7DCD40F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6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29F-20B3-4494-91B0-908E724C3D8B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92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8D08-C736-48B7-BC46-F1FE49E6EC06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5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170C-7728-4DD4-ACF5-A1F0C55007C5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3F9E-08FA-4ECE-8693-6FCF8D69879D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4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9CF7-1BBF-431B-B91C-EFC88599E088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AE0B-DE95-46DC-8735-EBF738E56708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B31-AA5C-4DBA-8BB7-80B59C35B60A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D28-E825-4EB9-A75C-7A23399F9216}" type="datetime1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87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8E16-603F-4DC1-8191-12480E85E5CB}" type="datetime1">
              <a:rPr lang="es-ES" smtClean="0"/>
              <a:t>21/02/2020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04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FFF1-0EE5-4BFA-A0C3-62971B02B2AB}" type="datetime1">
              <a:rPr lang="es-ES" smtClean="0"/>
              <a:t>21/02/2020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31DE-6EF2-4BCB-B910-EEE1B67ED6C3}" type="datetime1">
              <a:rPr lang="es-ES" smtClean="0"/>
              <a:t>21/02/2020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21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B82-7ABA-4F1C-8B18-8FB7EF43902F}" type="datetime1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01F5-31AA-4415-87A7-4C862D9D39CD}" type="datetime1">
              <a:rPr lang="es-ES" smtClean="0"/>
              <a:t>21/02/2020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05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8313E8-D61C-4A10-8CF9-A22A5A77F0FF}" type="datetime1">
              <a:rPr lang="es-ES" smtClean="0"/>
              <a:t>21/02/2020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CE3E0-3705-47B7-AF10-70EAFBE7C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7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retaria.uvigo.gal/uv/web/transparencia/pagina/show/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rodevigo.es/gran-vigo/2019/12/05/vigo-11-universidades-publicas-espanolas/2212918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07" y="1641301"/>
            <a:ext cx="6029049" cy="167916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i="1" dirty="0"/>
              <a:t>Comunicación y transparencia </a:t>
            </a:r>
            <a:endParaRPr lang="es-ES" i="1" dirty="0" smtClean="0"/>
          </a:p>
          <a:p>
            <a:r>
              <a:rPr lang="es-ES" i="1" dirty="0" smtClean="0"/>
              <a:t>¿</a:t>
            </a:r>
            <a:r>
              <a:rPr lang="es-ES" i="1" dirty="0"/>
              <a:t>En qué pueden mejorar los Consejos Sociales? 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4294967295"/>
          </p:nvPr>
        </p:nvSpPr>
        <p:spPr>
          <a:xfrm>
            <a:off x="803563" y="731838"/>
            <a:ext cx="4718050" cy="546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gl-ES" sz="3000" b="1" dirty="0">
                <a:solidFill>
                  <a:schemeClr val="accent1">
                    <a:lumMod val="75000"/>
                  </a:schemeClr>
                </a:solidFill>
              </a:rPr>
              <a:t>Política de transparencia</a:t>
            </a:r>
            <a:endParaRPr lang="gl-E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700" dirty="0" smtClean="0"/>
              <a:t>La  </a:t>
            </a:r>
            <a:r>
              <a:rPr lang="es-ES" sz="1700" i="1" dirty="0" smtClean="0"/>
              <a:t>Universidad  &lt;...&gt; </a:t>
            </a:r>
            <a:r>
              <a:rPr lang="es-ES" sz="1700" dirty="0"/>
              <a:t>se compromete  con el principio de transparencia,  y declara su disposición  </a:t>
            </a:r>
            <a:r>
              <a:rPr lang="es-ES" sz="1700" dirty="0" smtClean="0"/>
              <a:t>a </a:t>
            </a:r>
            <a:r>
              <a:rPr lang="es-ES" sz="3100" b="1" dirty="0">
                <a:solidFill>
                  <a:srgbClr val="0070C0"/>
                </a:solidFill>
              </a:rPr>
              <a:t>publicar datos abiertos </a:t>
            </a:r>
            <a:r>
              <a:rPr lang="es-ES" sz="1700" dirty="0" smtClean="0"/>
              <a:t>de todos sus ámbitos de actividad (académico, investigación y transferencia, recursos humanos y materiales,  y economía)  para que esta información  pueda ser </a:t>
            </a:r>
            <a:r>
              <a:rPr lang="es-ES" sz="3100" b="1" dirty="0">
                <a:solidFill>
                  <a:srgbClr val="0070C0"/>
                </a:solidFill>
              </a:rPr>
              <a:t>reutilizada</a:t>
            </a:r>
            <a:r>
              <a:rPr lang="es-ES" dirty="0" smtClean="0"/>
              <a:t>, </a:t>
            </a:r>
            <a:r>
              <a:rPr lang="es-ES" sz="1700" dirty="0"/>
              <a:t>con las únicas limitaciones que imponga la legislación, en particular la protección de datos personales o los acuerdos de confidencialidad</a:t>
            </a:r>
            <a:r>
              <a:rPr lang="es-ES" sz="1700" dirty="0" smtClean="0"/>
              <a:t>.</a:t>
            </a:r>
          </a:p>
          <a:p>
            <a:pPr marL="0" indent="0">
              <a:buNone/>
            </a:pPr>
            <a:endParaRPr lang="es-ES" sz="1700" dirty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79259" y="833438"/>
            <a:ext cx="4718050" cy="5364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4300" b="1" dirty="0" smtClean="0">
                <a:solidFill>
                  <a:schemeClr val="accent1">
                    <a:lumMod val="75000"/>
                  </a:schemeClr>
                </a:solidFill>
              </a:rPr>
              <a:t>Política de gobierno abierto</a:t>
            </a:r>
          </a:p>
          <a:p>
            <a:pPr marL="0" indent="0">
              <a:buNone/>
            </a:pPr>
            <a:r>
              <a:rPr lang="es-ES" sz="1400" dirty="0" smtClean="0"/>
              <a:t> </a:t>
            </a:r>
            <a:r>
              <a:rPr lang="es-ES" dirty="0" smtClean="0"/>
              <a:t>La Universidad  &lt;...&gt; se compromete con los </a:t>
            </a:r>
            <a:r>
              <a:rPr lang="es-ES" b="1" dirty="0" smtClean="0">
                <a:solidFill>
                  <a:srgbClr val="FF66CC"/>
                </a:solidFill>
              </a:rPr>
              <a:t>principios de gobierno abierto</a:t>
            </a:r>
            <a:r>
              <a:rPr lang="es-ES" dirty="0" smtClean="0"/>
              <a:t>, pues los estima imprescindibles para un buen gobierno y los reconoce plenamente alineados con el espíritu universitario:</a:t>
            </a:r>
          </a:p>
          <a:p>
            <a:pPr marL="0" indent="0">
              <a:buNone/>
            </a:pPr>
            <a:r>
              <a:rPr lang="es-ES" dirty="0" smtClean="0"/>
              <a:t>●  </a:t>
            </a:r>
            <a:r>
              <a:rPr lang="es-ES" sz="4400" b="1" dirty="0" smtClean="0">
                <a:solidFill>
                  <a:srgbClr val="0070C0"/>
                </a:solidFill>
              </a:rPr>
              <a:t>Transparencia</a:t>
            </a:r>
            <a:r>
              <a:rPr lang="es-ES" dirty="0" smtClean="0"/>
              <a:t>:  oferta de información clara y actualizada, accesible y reutilizable, mediante la que se rinden cuentas de la actividad y se justifican las acciones de gobierno.</a:t>
            </a:r>
          </a:p>
          <a:p>
            <a:pPr marL="0" indent="0">
              <a:buNone/>
            </a:pPr>
            <a:r>
              <a:rPr lang="es-ES" dirty="0" smtClean="0"/>
              <a:t>●    </a:t>
            </a:r>
            <a:r>
              <a:rPr lang="es-ES" sz="4400" b="1" dirty="0" smtClean="0">
                <a:solidFill>
                  <a:srgbClr val="0070C0"/>
                </a:solidFill>
              </a:rPr>
              <a:t>Participación</a:t>
            </a:r>
            <a:r>
              <a:rPr lang="es-ES" dirty="0" smtClean="0"/>
              <a:t>:  establecimiento  de canales apropiados  para que la ciudadanía, informada gracias </a:t>
            </a:r>
            <a:r>
              <a:rPr lang="es-ES" smtClean="0"/>
              <a:t>a la transparencia</a:t>
            </a:r>
            <a:r>
              <a:rPr lang="es-ES" dirty="0" smtClean="0"/>
              <a:t>, pueda intervenir en los procesos de toma de decisiones.</a:t>
            </a:r>
          </a:p>
          <a:p>
            <a:pPr marL="0" indent="0">
              <a:buNone/>
            </a:pPr>
            <a:r>
              <a:rPr lang="es-ES" dirty="0" smtClean="0"/>
              <a:t>●  </a:t>
            </a:r>
            <a:r>
              <a:rPr lang="es-ES" sz="4400" b="1" dirty="0" smtClean="0">
                <a:solidFill>
                  <a:srgbClr val="0070C0"/>
                </a:solidFill>
              </a:rPr>
              <a:t>Colaboración</a:t>
            </a:r>
            <a:r>
              <a:rPr lang="es-ES" dirty="0" smtClean="0"/>
              <a:t>:  llamamiento  a  los  ciudadanos  e  instituciones  a compartir  lo que saben y a generar soluciones conjuntamente.</a:t>
            </a:r>
          </a:p>
          <a:p>
            <a:endParaRPr lang="es-ES" dirty="0"/>
          </a:p>
        </p:txBody>
      </p:sp>
      <p:pic>
        <p:nvPicPr>
          <p:cNvPr id="6" name="12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51" y="5038979"/>
            <a:ext cx="1752845" cy="504896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10" y="4697208"/>
            <a:ext cx="1256088" cy="846667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 el Consejo Social?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0000" lnSpcReduction="20000"/>
          </a:bodyPr>
          <a:lstStyle/>
          <a:p>
            <a:endParaRPr lang="es-ES" sz="1800" dirty="0" smtClean="0"/>
          </a:p>
          <a:p>
            <a:pPr marL="0" indent="0">
              <a:buNone/>
            </a:pPr>
            <a:r>
              <a:rPr lang="es-ES" sz="1800" b="1" dirty="0"/>
              <a:t>Funciones de los Consejos </a:t>
            </a:r>
            <a:r>
              <a:rPr lang="es-ES" sz="1800" b="1" dirty="0" smtClean="0"/>
              <a:t>Sociales (LOU)</a:t>
            </a:r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 smtClean="0"/>
              <a:t>Es el órgano de </a:t>
            </a:r>
            <a:r>
              <a:rPr lang="es-ES" sz="1800" b="1" dirty="0" smtClean="0"/>
              <a:t>participación</a:t>
            </a:r>
            <a:r>
              <a:rPr lang="es-ES" sz="1800" dirty="0" smtClean="0"/>
              <a:t> de la sociedad en la Universidad</a:t>
            </a:r>
          </a:p>
          <a:p>
            <a:r>
              <a:rPr lang="es-ES" sz="1800" dirty="0" smtClean="0"/>
              <a:t>Es el elemento de </a:t>
            </a:r>
            <a:r>
              <a:rPr lang="es-ES" sz="1800" b="1" dirty="0" smtClean="0"/>
              <a:t>interrelación</a:t>
            </a:r>
            <a:r>
              <a:rPr lang="es-ES" sz="1800" dirty="0" smtClean="0"/>
              <a:t> entre la sociedad y la universidad.</a:t>
            </a:r>
          </a:p>
          <a:p>
            <a:r>
              <a:rPr lang="es-ES" sz="1800" dirty="0" smtClean="0"/>
              <a:t>Supervisa las </a:t>
            </a:r>
            <a:r>
              <a:rPr lang="es-ES" sz="1800" b="1" dirty="0" smtClean="0"/>
              <a:t>actividades de carácter económico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Supervisa el </a:t>
            </a:r>
            <a:r>
              <a:rPr lang="es-ES" sz="1800" b="1" dirty="0" smtClean="0"/>
              <a:t>rendimiento de los servicios </a:t>
            </a:r>
            <a:r>
              <a:rPr lang="es-ES" sz="1800" dirty="0" smtClean="0"/>
              <a:t>de la universidad.</a:t>
            </a:r>
          </a:p>
          <a:p>
            <a:r>
              <a:rPr lang="es-ES" sz="1800" dirty="0" smtClean="0"/>
              <a:t>Promueve la </a:t>
            </a:r>
            <a:r>
              <a:rPr lang="es-ES" sz="1800" b="1" dirty="0" smtClean="0"/>
              <a:t>colaboración</a:t>
            </a:r>
            <a:r>
              <a:rPr lang="es-ES" sz="1800" dirty="0" smtClean="0"/>
              <a:t> de la sociedad en la financiación de la universidad.</a:t>
            </a:r>
          </a:p>
          <a:p>
            <a:r>
              <a:rPr lang="es-ES" sz="1800" dirty="0" smtClean="0"/>
              <a:t>Aprueba el </a:t>
            </a:r>
            <a:r>
              <a:rPr lang="es-ES" sz="1800" b="1" dirty="0" smtClean="0"/>
              <a:t>presupuesto y la programación plurianual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Aprueba las </a:t>
            </a:r>
            <a:r>
              <a:rPr lang="es-ES" sz="1800" b="1" dirty="0" smtClean="0"/>
              <a:t>cuentas anuales</a:t>
            </a:r>
            <a:r>
              <a:rPr lang="es-ES" sz="1800" dirty="0" smtClean="0"/>
              <a:t>.</a:t>
            </a:r>
          </a:p>
          <a:p>
            <a:endParaRPr lang="es-ES" sz="1800" dirty="0"/>
          </a:p>
          <a:p>
            <a:r>
              <a:rPr lang="es-ES" sz="1800" b="1" dirty="0" smtClean="0"/>
              <a:t>Fin: </a:t>
            </a:r>
            <a:r>
              <a:rPr lang="es-ES" sz="1800" dirty="0" smtClean="0"/>
              <a:t>mejorar la Gobernanza de la universidad.</a:t>
            </a: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464" y="2755835"/>
            <a:ext cx="3626757" cy="297994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6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¿Cómo pueden contribuir los Consejos Sociales?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dirty="0" smtClean="0"/>
              <a:t>Alineándose  con los principios de Gobierno Abierto y Buen Gobierno.</a:t>
            </a:r>
          </a:p>
          <a:p>
            <a:r>
              <a:rPr lang="es-ES" sz="1600" dirty="0" smtClean="0"/>
              <a:t>Alineándose con los ODS de la Agenda 2030 ( y específico meta 16.6).</a:t>
            </a:r>
          </a:p>
          <a:p>
            <a:r>
              <a:rPr lang="es-ES" sz="1600" dirty="0" smtClean="0"/>
              <a:t>Siendo transparentes en su actividad.</a:t>
            </a:r>
          </a:p>
          <a:p>
            <a:r>
              <a:rPr lang="es-ES" sz="1600" dirty="0" smtClean="0"/>
              <a:t>Asumiendo la transparencia como un valor propio.</a:t>
            </a:r>
          </a:p>
          <a:p>
            <a:r>
              <a:rPr lang="es-ES" sz="1600" dirty="0" smtClean="0"/>
              <a:t>Utilizar la transparencia como eje vertebrador de las funciones del Consejo Social.</a:t>
            </a:r>
          </a:p>
          <a:p>
            <a:r>
              <a:rPr lang="es-ES" sz="1600" dirty="0" smtClean="0"/>
              <a:t>La transparencia como elemento de comunicación.</a:t>
            </a:r>
          </a:p>
          <a:p>
            <a:r>
              <a:rPr lang="es-ES" sz="1600" dirty="0" smtClean="0"/>
              <a:t>Fomentar la “</a:t>
            </a:r>
            <a:r>
              <a:rPr lang="es-ES" sz="1600" b="1" dirty="0" smtClean="0"/>
              <a:t>cultura de la transparencia</a:t>
            </a:r>
            <a:r>
              <a:rPr lang="es-ES" sz="1600" dirty="0" smtClean="0"/>
              <a:t>” en las universidades.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¿Para qué ser transparentes?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Rendición de cuentas = reputación de las universidades</a:t>
            </a:r>
          </a:p>
          <a:p>
            <a:r>
              <a:rPr lang="es-ES" b="1" dirty="0" smtClean="0"/>
              <a:t>LOU</a:t>
            </a:r>
          </a:p>
          <a:p>
            <a:pPr lvl="1"/>
            <a:r>
              <a:rPr lang="es-ES" dirty="0" smtClean="0"/>
              <a:t>Artículo 1 </a:t>
            </a:r>
            <a:r>
              <a:rPr lang="es-ES" sz="1400" i="1" dirty="0"/>
              <a:t>“La Universidad realiza </a:t>
            </a:r>
            <a:r>
              <a:rPr lang="es-ES" sz="1400" b="1" i="1" dirty="0"/>
              <a:t>el servicio público </a:t>
            </a:r>
            <a:r>
              <a:rPr lang="es-ES" sz="1400" i="1" dirty="0"/>
              <a:t>de la educación superior mediante la investigación, la docencia y el estudio”</a:t>
            </a:r>
          </a:p>
          <a:p>
            <a:r>
              <a:rPr lang="es-ES" b="1" dirty="0" smtClean="0"/>
              <a:t>Ley 19/2013</a:t>
            </a:r>
          </a:p>
          <a:p>
            <a:pPr lvl="1"/>
            <a:r>
              <a:rPr lang="es-ES" dirty="0" smtClean="0"/>
              <a:t>Preámbulo </a:t>
            </a:r>
            <a:r>
              <a:rPr lang="es-ES" sz="1400" i="1" dirty="0"/>
              <a:t>“La transparencia, el acceso a la información pública y las normas de buen gobierno deben ser los ejes fundamentales de toda acción política. </a:t>
            </a:r>
            <a:r>
              <a:rPr lang="es-ES" sz="1400" b="1" i="1" dirty="0"/>
              <a:t>Sólo cuando la acción de los responsables públicos se somete a escrutinio</a:t>
            </a:r>
            <a:r>
              <a:rPr lang="es-ES" sz="1400" i="1" dirty="0"/>
              <a:t>, cuando los ciudadanos pueden conocer cómo se toman las decisiones que les afectan, cómo se manejan los fondos públicos o bajo qué criterios actúan nuestras instituciones podremos hablar del inicio de un proceso en el que los poderes públicos </a:t>
            </a:r>
            <a:r>
              <a:rPr lang="es-ES" sz="1400" b="1" i="1" dirty="0"/>
              <a:t>comienzan a responder a una sociedad que es </a:t>
            </a:r>
            <a:r>
              <a:rPr lang="es-ES" sz="1400" b="1" i="1" dirty="0" smtClean="0"/>
              <a:t>crítica</a:t>
            </a:r>
            <a:r>
              <a:rPr lang="es-ES" sz="1400" b="1" i="1" dirty="0"/>
              <a:t>, exigente y que demanda participación de los poderes públicos</a:t>
            </a:r>
            <a:r>
              <a:rPr lang="es-ES" sz="1400" i="1" dirty="0" smtClean="0"/>
              <a:t>”</a:t>
            </a:r>
          </a:p>
          <a:p>
            <a:pPr marL="457200" lvl="1" indent="0">
              <a:buNone/>
            </a:pPr>
            <a:endParaRPr lang="es-ES" sz="1400" i="1" dirty="0" smtClean="0"/>
          </a:p>
          <a:p>
            <a:pPr marL="457200" lvl="1" indent="0">
              <a:buNone/>
            </a:pP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Universidad es un servicio público y debe responder a la sociedad a la que </a:t>
            </a: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sirve.</a:t>
            </a:r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s-ES" sz="1400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3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444" y="1609437"/>
            <a:ext cx="5552301" cy="185652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i="1" dirty="0" smtClean="0"/>
              <a:t>Gracias por su atención.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000" b="1" i="1" dirty="0" smtClean="0"/>
              <a:t>¿Por qué deben contribuir los Consejos Sociales a mejorar la transparencia de las universidades?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900" dirty="0" smtClean="0">
                <a:latin typeface="+mj-lt"/>
              </a:rPr>
              <a:t>La Universidad es evaluada.</a:t>
            </a:r>
          </a:p>
          <a:p>
            <a:endParaRPr lang="es-ES" sz="1900" dirty="0" smtClean="0">
              <a:latin typeface="+mj-lt"/>
            </a:endParaRPr>
          </a:p>
          <a:p>
            <a:r>
              <a:rPr lang="es-ES" sz="1900" dirty="0" smtClean="0">
                <a:latin typeface="+mj-lt"/>
              </a:rPr>
              <a:t>El papel de los Consejos Sociales es evaluado.</a:t>
            </a:r>
          </a:p>
          <a:p>
            <a:endParaRPr lang="es-ES" sz="1900" dirty="0" smtClean="0">
              <a:latin typeface="+mj-lt"/>
            </a:endParaRPr>
          </a:p>
          <a:p>
            <a:r>
              <a:rPr lang="es-ES" sz="1900" dirty="0" smtClean="0">
                <a:latin typeface="+mj-lt"/>
              </a:rPr>
              <a:t>La transparencia influye en la percepción de la sociedad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pPr lvl="8"/>
            <a:endParaRPr lang="es-ES" sz="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53" y="1798754"/>
            <a:ext cx="3176291" cy="435292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La transparencia en la Universidad de Vigo según la Fundación Compromiso y Transparencia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8400" y="2567707"/>
            <a:ext cx="3456533" cy="32881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9" y="2931397"/>
            <a:ext cx="4038600" cy="2270125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softEdge rad="127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124" y="2931396"/>
            <a:ext cx="751387" cy="2270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64945" y="4913745"/>
            <a:ext cx="2013528" cy="406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2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 nos obliga a ser transparentes?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Legislación</a:t>
            </a:r>
          </a:p>
          <a:p>
            <a:pPr lvl="1"/>
            <a:r>
              <a:rPr lang="es-ES" dirty="0" smtClean="0"/>
              <a:t>Estatal </a:t>
            </a:r>
            <a:r>
              <a:rPr lang="es-ES" sz="1600" dirty="0" smtClean="0"/>
              <a:t>(Ley 19/2013, de 9 de diciembre, de transparencia, acceso a la información y buen gobierno).</a:t>
            </a:r>
          </a:p>
          <a:p>
            <a:pPr lvl="1"/>
            <a:r>
              <a:rPr lang="es-ES" dirty="0" smtClean="0"/>
              <a:t>Autonómica </a:t>
            </a:r>
            <a:r>
              <a:rPr lang="es-ES" sz="1600" dirty="0"/>
              <a:t>(Ley 1/2016, de 18 de enero, de </a:t>
            </a:r>
            <a:r>
              <a:rPr lang="es-ES" sz="1600" dirty="0" err="1"/>
              <a:t>transpariencia</a:t>
            </a:r>
            <a:r>
              <a:rPr lang="es-ES" sz="1600" dirty="0"/>
              <a:t> y buen gobierno</a:t>
            </a:r>
            <a:r>
              <a:rPr lang="es-ES" sz="1600" dirty="0" smtClean="0"/>
              <a:t>).</a:t>
            </a:r>
            <a:endParaRPr lang="es-ES" sz="1600" dirty="0"/>
          </a:p>
          <a:p>
            <a:pPr lvl="1"/>
            <a:r>
              <a:rPr lang="es-ES" dirty="0" smtClean="0"/>
              <a:t>Propia </a:t>
            </a:r>
            <a:r>
              <a:rPr lang="es-ES" sz="1600" dirty="0"/>
              <a:t>(Reglamento de transparencia y de acceso a la información </a:t>
            </a:r>
            <a:r>
              <a:rPr lang="es-ES" sz="1600" dirty="0" smtClean="0"/>
              <a:t>pública, </a:t>
            </a:r>
            <a:r>
              <a:rPr lang="es-ES" sz="1600" dirty="0"/>
              <a:t>2017</a:t>
            </a:r>
            <a:r>
              <a:rPr lang="es-ES" sz="1600" dirty="0" smtClean="0"/>
              <a:t>).</a:t>
            </a:r>
            <a:endParaRPr lang="es-ES" sz="1600" dirty="0"/>
          </a:p>
          <a:p>
            <a:endParaRPr lang="es-ES" sz="1600" dirty="0"/>
          </a:p>
          <a:p>
            <a:r>
              <a:rPr lang="es-ES" b="1" dirty="0" smtClean="0">
                <a:solidFill>
                  <a:srgbClr val="FF0000"/>
                </a:solidFill>
              </a:rPr>
              <a:t>Organizaciones civiles</a:t>
            </a:r>
          </a:p>
          <a:p>
            <a:pPr lvl="1"/>
            <a:r>
              <a:rPr lang="es-ES" dirty="0" smtClean="0"/>
              <a:t>Fundación Compromiso y Transparencia.</a:t>
            </a:r>
          </a:p>
          <a:p>
            <a:pPr lvl="1"/>
            <a:r>
              <a:rPr lang="es-ES" dirty="0" smtClean="0"/>
              <a:t>Plataforma </a:t>
            </a:r>
            <a:r>
              <a:rPr lang="es-ES" dirty="0" err="1" smtClean="0"/>
              <a:t>Dyntra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Otras (</a:t>
            </a:r>
            <a:r>
              <a:rPr lang="es-ES" dirty="0" err="1" smtClean="0"/>
              <a:t>Civio</a:t>
            </a:r>
            <a:r>
              <a:rPr lang="es-ES" dirty="0" smtClean="0"/>
              <a:t>, Transparencia Internacional…).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019" y="3554832"/>
            <a:ext cx="1807321" cy="1878663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6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655" y="555727"/>
            <a:ext cx="10515600" cy="12639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¿Es suficiente cumplir la legislación de transparencia?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165" y="1819705"/>
            <a:ext cx="9744762" cy="10955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65" y="3105834"/>
            <a:ext cx="9995090" cy="241209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92166" y="5612103"/>
            <a:ext cx="7083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https://secretaria.uvigo.gal/uv/web/transparencia/pagina/show/43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4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¿La sociedad quiere que seamos más transparentes?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9148" y="1707187"/>
            <a:ext cx="9601196" cy="4250268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endParaRPr lang="es-ES" sz="1400" dirty="0" smtClean="0"/>
          </a:p>
          <a:p>
            <a:endParaRPr lang="es-ES" sz="1400" dirty="0"/>
          </a:p>
          <a:p>
            <a:r>
              <a:rPr lang="es-ES" sz="2400" b="1" dirty="0" smtClean="0">
                <a:solidFill>
                  <a:srgbClr val="FF0000"/>
                </a:solidFill>
              </a:rPr>
              <a:t>Fundación Compromiso y Transparencia</a:t>
            </a:r>
          </a:p>
          <a:p>
            <a:pPr lvl="1"/>
            <a:r>
              <a:rPr lang="es-ES" sz="1800" dirty="0"/>
              <a:t>29 indicadores</a:t>
            </a:r>
          </a:p>
          <a:p>
            <a:pPr lvl="1"/>
            <a:r>
              <a:rPr lang="es-ES" sz="1800" dirty="0" smtClean="0"/>
              <a:t>Plan estratégico, personal, gobierno, consejo social, </a:t>
            </a:r>
          </a:p>
          <a:p>
            <a:pPr marL="457200" lvl="1" indent="0">
              <a:buNone/>
            </a:pPr>
            <a:r>
              <a:rPr lang="es-ES" sz="1800" dirty="0" smtClean="0"/>
              <a:t>entidades dependientes, oferta y demanda académica, </a:t>
            </a:r>
          </a:p>
          <a:p>
            <a:pPr marL="457200" lvl="1" indent="0">
              <a:buNone/>
            </a:pPr>
            <a:r>
              <a:rPr lang="es-ES" sz="1800" dirty="0" smtClean="0"/>
              <a:t>personal docente e investigación, alumnos e información económica.</a:t>
            </a:r>
          </a:p>
          <a:p>
            <a:pPr lvl="1"/>
            <a:endParaRPr lang="es-ES" sz="1800" dirty="0"/>
          </a:p>
          <a:p>
            <a:r>
              <a:rPr lang="es-ES" sz="2400" b="1" dirty="0">
                <a:solidFill>
                  <a:srgbClr val="FF0000"/>
                </a:solidFill>
              </a:rPr>
              <a:t>Plataforma </a:t>
            </a:r>
            <a:r>
              <a:rPr lang="es-ES" sz="2400" b="1" dirty="0" err="1">
                <a:solidFill>
                  <a:srgbClr val="FF0000"/>
                </a:solidFill>
              </a:rPr>
              <a:t>Dyntra</a:t>
            </a:r>
            <a:endParaRPr lang="es-ES" sz="2400" b="1" dirty="0">
              <a:solidFill>
                <a:srgbClr val="FF0000"/>
              </a:solidFill>
            </a:endParaRPr>
          </a:p>
          <a:p>
            <a:pPr lvl="1"/>
            <a:r>
              <a:rPr lang="es-ES" sz="1800" dirty="0"/>
              <a:t>137 indicadores</a:t>
            </a:r>
          </a:p>
          <a:p>
            <a:pPr lvl="1"/>
            <a:r>
              <a:rPr lang="es-ES" sz="1800" dirty="0" smtClean="0"/>
              <a:t>Transparencia institucional, comunicación pública, participación y colaboración ciudadana,  transparencia económica-financiera, contrataciones de servicios</a:t>
            </a:r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buNone/>
            </a:pPr>
            <a:r>
              <a:rPr lang="es-ES" sz="1800" dirty="0">
                <a:hlinkClick r:id="rId2"/>
              </a:rPr>
              <a:t>https://www.farodevigo.es/gran-vigo/2019/12/05/vigo-11-universidades-publicas-espanolas/2212918.html</a:t>
            </a:r>
            <a:endParaRPr lang="es-ES" sz="1800" dirty="0" smtClean="0"/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01" y="2483041"/>
            <a:ext cx="4520943" cy="2108503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¿Por qué ser transparentes?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294256"/>
            <a:ext cx="5470525" cy="426948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2900" dirty="0" smtClean="0"/>
              <a:t>La Universidad necesita mejorar su credibilidad para atraer talento y alumnado.</a:t>
            </a:r>
          </a:p>
          <a:p>
            <a:r>
              <a:rPr lang="es-ES" sz="2900" dirty="0" smtClean="0"/>
              <a:t>Necesita alejarse de los casos de fraude, plagios y corrupción que han saltado a la prensa en los últimos tiempos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Fuente: https://www.compromisoempresarial.com/transparencia/2020/01/el-plan-de-la-universidad-para-avanzar-hacia-el-buen-gobierno-etica-y-prevencion-del-fraude/</a:t>
            </a:r>
          </a:p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 de paradigma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Constitución Española</a:t>
            </a:r>
          </a:p>
          <a:p>
            <a:pPr lvl="1"/>
            <a:r>
              <a:rPr lang="es-ES" sz="1600" b="1" dirty="0" smtClean="0"/>
              <a:t>Artículo 103 </a:t>
            </a:r>
            <a:r>
              <a:rPr lang="es-ES" sz="1600" i="1" dirty="0"/>
              <a:t>“La Administración Pública sirve con objetividad los intereses generales y actúa de acuerdo con los principios de </a:t>
            </a:r>
            <a:r>
              <a:rPr lang="es-ES" sz="1600" b="1" i="1" dirty="0"/>
              <a:t>eficacia, jerarquía, descentralización, desconcentración y coordinación</a:t>
            </a:r>
            <a:r>
              <a:rPr lang="es-ES" sz="1600" i="1" dirty="0"/>
              <a:t>, con sometimiento pleno a la ley y al </a:t>
            </a:r>
            <a:r>
              <a:rPr lang="es-ES" sz="1600" i="1" dirty="0" smtClean="0"/>
              <a:t>Derecho</a:t>
            </a:r>
            <a:r>
              <a:rPr lang="es-ES" sz="1600" dirty="0" smtClean="0"/>
              <a:t>”</a:t>
            </a:r>
            <a:endParaRPr lang="es-ES" sz="1600" dirty="0"/>
          </a:p>
          <a:p>
            <a:pPr lvl="1"/>
            <a:r>
              <a:rPr lang="es-ES" sz="1400" dirty="0" smtClean="0"/>
              <a:t>No  hay una referencia expresa a la “</a:t>
            </a:r>
            <a:r>
              <a:rPr lang="es-ES" sz="1400" b="1" dirty="0" smtClean="0"/>
              <a:t>transparencia o publicidad activa</a:t>
            </a:r>
            <a:r>
              <a:rPr lang="es-ES" sz="1400" dirty="0" smtClean="0"/>
              <a:t>” aunque hay preceptos sobre publicidad de las normas (art. 9,3), derecho a la información (art. 20).</a:t>
            </a:r>
          </a:p>
          <a:p>
            <a:endParaRPr lang="es-ES" sz="1800" dirty="0"/>
          </a:p>
          <a:p>
            <a:r>
              <a:rPr lang="es-ES" sz="1800" dirty="0" smtClean="0"/>
              <a:t>1991 primera página </a:t>
            </a:r>
            <a:r>
              <a:rPr lang="es-ES" sz="1800" b="1" dirty="0" smtClean="0"/>
              <a:t>web</a:t>
            </a:r>
            <a:r>
              <a:rPr lang="es-ES" sz="1800" dirty="0" smtClean="0"/>
              <a:t>, nace la WWW (Word Wide Web).</a:t>
            </a:r>
          </a:p>
          <a:p>
            <a:r>
              <a:rPr lang="es-ES" sz="1800" dirty="0" smtClean="0"/>
              <a:t>2011 Alianza por el </a:t>
            </a:r>
            <a:r>
              <a:rPr lang="es-ES" sz="1800" b="1" dirty="0" smtClean="0"/>
              <a:t>Gobierno abierto</a:t>
            </a:r>
            <a:r>
              <a:rPr lang="es-ES" sz="1800" dirty="0"/>
              <a:t>.</a:t>
            </a:r>
            <a:r>
              <a:rPr lang="es-ES" sz="1800" dirty="0" smtClean="0"/>
              <a:t>   </a:t>
            </a:r>
          </a:p>
          <a:p>
            <a:r>
              <a:rPr lang="es-ES" sz="1800" dirty="0" smtClean="0"/>
              <a:t>2015 </a:t>
            </a:r>
            <a:r>
              <a:rPr lang="es-ES" sz="1800" b="1" dirty="0" smtClean="0"/>
              <a:t>Agenda 2030.</a:t>
            </a:r>
          </a:p>
          <a:p>
            <a:pPr lvl="1"/>
            <a:r>
              <a:rPr lang="es-ES" sz="1400" dirty="0" smtClean="0"/>
              <a:t>16.6 Crear a todos los niveles instituciones eficaces y transparentes que rinda cuentas.</a:t>
            </a:r>
          </a:p>
          <a:p>
            <a:r>
              <a:rPr lang="es-ES" sz="1800" b="1" dirty="0" smtClean="0"/>
              <a:t>Ciencia Abierta.</a:t>
            </a:r>
            <a:endParaRPr lang="es-ES" sz="1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8" y="711199"/>
            <a:ext cx="1390844" cy="1495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21" y="3777654"/>
            <a:ext cx="2293209" cy="187631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02" y="985861"/>
            <a:ext cx="9228083" cy="449735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E3E0-3705-47B7-AF10-70EAFBE7C6F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6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357</TotalTime>
  <Words>921</Words>
  <Application>Microsoft Office PowerPoint</Application>
  <PresentationFormat>Panorámica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Orgánico</vt:lpstr>
      <vt:lpstr>Presentación de PowerPoint</vt:lpstr>
      <vt:lpstr>¿Por qué deben contribuir los Consejos Sociales a mejorar la transparencia de las universidades?  </vt:lpstr>
      <vt:lpstr>La transparencia en la Universidad de Vigo según la Fundación Compromiso y Transparencia</vt:lpstr>
      <vt:lpstr>¿Quién nos obliga a ser transparentes?</vt:lpstr>
      <vt:lpstr>¿Es suficiente cumplir la legislación de transparencia?</vt:lpstr>
      <vt:lpstr>¿La sociedad quiere que seamos más transparentes?</vt:lpstr>
      <vt:lpstr>¿Por qué ser transparentes?</vt:lpstr>
      <vt:lpstr>Cambio de paradigma</vt:lpstr>
      <vt:lpstr>Presentación de PowerPoint</vt:lpstr>
      <vt:lpstr>Presentación de PowerPoint</vt:lpstr>
      <vt:lpstr>¿Y el Consejo Social?</vt:lpstr>
      <vt:lpstr>¿Cómo pueden contribuir los Consejos Sociales?</vt:lpstr>
      <vt:lpstr>¿Para qué ser transparentes?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David Basalo Domínguez</cp:lastModifiedBy>
  <cp:revision>36</cp:revision>
  <dcterms:created xsi:type="dcterms:W3CDTF">2020-02-12T05:08:46Z</dcterms:created>
  <dcterms:modified xsi:type="dcterms:W3CDTF">2020-02-21T08:31:45Z</dcterms:modified>
</cp:coreProperties>
</file>