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59" r:id="rId5"/>
    <p:sldId id="270" r:id="rId6"/>
    <p:sldId id="272" r:id="rId7"/>
    <p:sldId id="273" r:id="rId8"/>
    <p:sldId id="260" r:id="rId9"/>
    <p:sldId id="271" r:id="rId10"/>
    <p:sldId id="266" r:id="rId11"/>
    <p:sldId id="267" r:id="rId12"/>
    <p:sldId id="268" r:id="rId13"/>
    <p:sldId id="287" r:id="rId14"/>
    <p:sldId id="288" r:id="rId15"/>
    <p:sldId id="262" r:id="rId16"/>
    <p:sldId id="261" r:id="rId17"/>
    <p:sldId id="263" r:id="rId18"/>
    <p:sldId id="264" r:id="rId19"/>
    <p:sldId id="265" r:id="rId20"/>
    <p:sldId id="275" r:id="rId21"/>
    <p:sldId id="276" r:id="rId22"/>
    <p:sldId id="27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5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30"/>
    <a:srgbClr val="887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30B0-DA04-4502-BA4B-1F276ADE2F8C}" type="datetimeFigureOut">
              <a:rPr lang="es-ES" smtClean="0"/>
              <a:t>18/02/2020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59D8-7535-4933-BB90-856E0737B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3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30B0-DA04-4502-BA4B-1F276ADE2F8C}" type="datetimeFigureOut">
              <a:rPr lang="es-ES" smtClean="0"/>
              <a:t>18/02/2020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59D8-7535-4933-BB90-856E0737B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84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30B0-DA04-4502-BA4B-1F276ADE2F8C}" type="datetimeFigureOut">
              <a:rPr lang="es-ES" smtClean="0"/>
              <a:t>18/02/2020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59D8-7535-4933-BB90-856E0737B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87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30B0-DA04-4502-BA4B-1F276ADE2F8C}" type="datetimeFigureOut">
              <a:rPr lang="es-ES" smtClean="0"/>
              <a:t>18/02/2020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59D8-7535-4933-BB90-856E0737B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82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30B0-DA04-4502-BA4B-1F276ADE2F8C}" type="datetimeFigureOut">
              <a:rPr lang="es-ES" smtClean="0"/>
              <a:t>18/02/2020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59D8-7535-4933-BB90-856E0737B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8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30B0-DA04-4502-BA4B-1F276ADE2F8C}" type="datetimeFigureOut">
              <a:rPr lang="es-ES" smtClean="0"/>
              <a:t>18/02/2020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59D8-7535-4933-BB90-856E0737B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77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30B0-DA04-4502-BA4B-1F276ADE2F8C}" type="datetimeFigureOut">
              <a:rPr lang="es-ES" smtClean="0"/>
              <a:t>18/02/2020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59D8-7535-4933-BB90-856E0737B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33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30B0-DA04-4502-BA4B-1F276ADE2F8C}" type="datetimeFigureOut">
              <a:rPr lang="es-ES" smtClean="0"/>
              <a:t>18/02/2020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59D8-7535-4933-BB90-856E0737B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36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30B0-DA04-4502-BA4B-1F276ADE2F8C}" type="datetimeFigureOut">
              <a:rPr lang="es-ES" smtClean="0"/>
              <a:t>18/02/2020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59D8-7535-4933-BB90-856E0737B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01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30B0-DA04-4502-BA4B-1F276ADE2F8C}" type="datetimeFigureOut">
              <a:rPr lang="es-ES" smtClean="0"/>
              <a:t>18/02/2020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59D8-7535-4933-BB90-856E0737B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4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30B0-DA04-4502-BA4B-1F276ADE2F8C}" type="datetimeFigureOut">
              <a:rPr lang="es-ES" smtClean="0"/>
              <a:t>18/02/2020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59D8-7535-4933-BB90-856E0737B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03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30B0-DA04-4502-BA4B-1F276ADE2F8C}" type="datetimeFigureOut">
              <a:rPr lang="es-ES" smtClean="0"/>
              <a:t>18/02/2020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C59D8-7535-4933-BB90-856E0737B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67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202531" y="2328327"/>
            <a:ext cx="67389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Helvetica LT Std" panose="020B0504020202020204" pitchFamily="34" charset="0"/>
              </a:rPr>
              <a:t>Redes sociales en los consejos sociales ¿útiles o necesarias?</a:t>
            </a:r>
          </a:p>
          <a:p>
            <a:pPr algn="ctr"/>
            <a:endParaRPr lang="es-ES" sz="3800" b="1" dirty="0" smtClean="0">
              <a:latin typeface="Helvetica LT Std" panose="020B0504020202020204" pitchFamily="34" charset="0"/>
            </a:endParaRPr>
          </a:p>
          <a:p>
            <a:pPr algn="ctr"/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185987" y="4038600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FA3851D-4BEC-4D24-93DC-20ACF1A17F34}"/>
              </a:ext>
            </a:extLst>
          </p:cNvPr>
          <p:cNvSpPr txBox="1"/>
          <p:nvPr/>
        </p:nvSpPr>
        <p:spPr>
          <a:xfrm>
            <a:off x="1573963" y="4729550"/>
            <a:ext cx="6029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Lázaro G. Marín Navarro –Soto</a:t>
            </a:r>
          </a:p>
          <a:p>
            <a:pPr algn="ctr"/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Universidad Miguel Hernández (UMH) de 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Elche</a:t>
            </a:r>
          </a:p>
          <a:p>
            <a:pPr algn="ctr"/>
            <a:endParaRPr lang="es-ES" sz="2000" b="1" dirty="0">
              <a:solidFill>
                <a:srgbClr val="C00000"/>
              </a:solidFill>
            </a:endParaRPr>
          </a:p>
          <a:p>
            <a:pPr algn="ctr"/>
            <a:r>
              <a:rPr lang="es-ES" sz="2000" b="1" dirty="0" smtClean="0">
                <a:solidFill>
                  <a:srgbClr val="C00000"/>
                </a:solidFill>
              </a:rPr>
              <a:t>Jornadas de Secretarios de Consejos Sociales de Universidades Españolas</a:t>
            </a:r>
          </a:p>
          <a:p>
            <a:pPr algn="ctr"/>
            <a:r>
              <a:rPr lang="es-ES" sz="2000" b="1" dirty="0" smtClean="0">
                <a:solidFill>
                  <a:srgbClr val="C00000"/>
                </a:solidFill>
              </a:rPr>
              <a:t>21 de febrero de 2020</a:t>
            </a:r>
            <a:endParaRPr lang="es-ES" sz="2000" b="1" dirty="0">
              <a:solidFill>
                <a:srgbClr val="C0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376" y="623008"/>
            <a:ext cx="2066230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7" y="509052"/>
            <a:ext cx="6738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Instagram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1" y="3537525"/>
            <a:ext cx="7309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El objetivo en Instagram es </a:t>
            </a:r>
            <a:r>
              <a:rPr lang="es-ES" sz="2400" u="sng" dirty="0" smtClean="0">
                <a:solidFill>
                  <a:srgbClr val="C00000"/>
                </a:solidFill>
              </a:rPr>
              <a:t>“traducir” nuestro contenido</a:t>
            </a:r>
            <a:r>
              <a:rPr lang="es-ES" sz="2400" dirty="0"/>
              <a:t> para que </a:t>
            </a:r>
            <a:r>
              <a:rPr lang="es-ES" sz="2400" dirty="0" smtClean="0"/>
              <a:t>sea de interés entre el  estudiantado.</a:t>
            </a:r>
            <a:endParaRPr lang="es-ES" sz="2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2" y="1893387"/>
            <a:ext cx="7309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La principal red social entre los jóvenes de 15 y 22 años  (cada vez se amplia más el rango, hacia arriba), representa la participación más activa de los </a:t>
            </a:r>
            <a:r>
              <a:rPr lang="es-ES" sz="2400" u="sng" dirty="0" smtClean="0">
                <a:solidFill>
                  <a:srgbClr val="C00000"/>
                </a:solidFill>
              </a:rPr>
              <a:t>estudiantes universitarios.</a:t>
            </a:r>
            <a:endParaRPr lang="es-ES" sz="2400" b="1" u="sng" dirty="0">
              <a:solidFill>
                <a:srgbClr val="C0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1" y="4812333"/>
            <a:ext cx="7309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u="sng" dirty="0" smtClean="0">
                <a:solidFill>
                  <a:srgbClr val="C00000"/>
                </a:solidFill>
              </a:rPr>
              <a:t>Cuidar mucho la imagen</a:t>
            </a:r>
            <a:r>
              <a:rPr lang="es-ES" sz="2400" dirty="0" smtClean="0"/>
              <a:t> y ofrecer frescura en el texto. Esta red social permite publicar mayor número de contenido no noticioso, frente al resto de plataformas.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6702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7" y="509052"/>
            <a:ext cx="6738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Instagram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044" y="1956915"/>
            <a:ext cx="6495522" cy="41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27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7" y="509052"/>
            <a:ext cx="6738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Instagram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26" y="1883511"/>
            <a:ext cx="5940532" cy="43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3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479665" y="509052"/>
            <a:ext cx="70824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Malas prácticas (o mejorables…)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65" y="1903601"/>
            <a:ext cx="6325986" cy="47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25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479665" y="509052"/>
            <a:ext cx="70824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Malas prácticas (o mejorables…)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67" y="1620748"/>
            <a:ext cx="6408729" cy="480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85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7" y="509052"/>
            <a:ext cx="6738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Nuestro público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63405" y="3380619"/>
            <a:ext cx="7309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Es importante </a:t>
            </a:r>
            <a:r>
              <a:rPr lang="es-ES" sz="2400" u="sng" dirty="0" smtClean="0">
                <a:solidFill>
                  <a:srgbClr val="C00000"/>
                </a:solidFill>
              </a:rPr>
              <a:t>conocer y aprender</a:t>
            </a:r>
            <a:r>
              <a:rPr lang="es-ES" sz="2400" dirty="0" smtClean="0">
                <a:solidFill>
                  <a:srgbClr val="C00000"/>
                </a:solidFill>
              </a:rPr>
              <a:t>  </a:t>
            </a:r>
            <a:r>
              <a:rPr lang="es-ES" sz="2400" dirty="0" smtClean="0"/>
              <a:t>sobre los gustos, necesidades, tendencias que siguen o acciones en redes sociales de nuestro público objetivo/target.</a:t>
            </a:r>
            <a:endParaRPr lang="es-ES" sz="2400" b="1" u="sng" dirty="0">
              <a:solidFill>
                <a:srgbClr val="BD2B3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3" y="2028695"/>
            <a:ext cx="7309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El primer paso es realizar </a:t>
            </a:r>
            <a:r>
              <a:rPr lang="es-ES" sz="2400" u="sng" dirty="0" smtClean="0">
                <a:solidFill>
                  <a:srgbClr val="C00000"/>
                </a:solidFill>
              </a:rPr>
              <a:t>un pequeño estudio </a:t>
            </a:r>
            <a:r>
              <a:rPr lang="es-ES" sz="2400" dirty="0" smtClean="0"/>
              <a:t>sobre el público o los tipos de públicos a los que nos dirigiremos.</a:t>
            </a:r>
            <a:endParaRPr lang="es-ES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63404" y="4732543"/>
            <a:ext cx="7309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Unos datos de referencia de las RRSS oficiales de la UMH: Twitter: 25.800 F (40% estudiantes), Facebook 21.800 F (25-30% estudiantes), Instagram: 10.000 F (80% estudiantes). Del Consejo Social de la UMH 830 F (20% estudiantes). </a:t>
            </a:r>
            <a:endParaRPr lang="es-ES" sz="2400" b="1" u="sng" dirty="0">
              <a:solidFill>
                <a:srgbClr val="BD2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24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7" y="509052"/>
            <a:ext cx="6738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El contenido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2" y="1893387"/>
            <a:ext cx="730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Cada Consejo Social es un mundo pero lo normal es presentar al menos dos tipos de contenidos:</a:t>
            </a:r>
            <a:endParaRPr lang="es-ES" sz="2400" b="1" u="sng" dirty="0">
              <a:solidFill>
                <a:srgbClr val="BD2B3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2131586" y="2786612"/>
            <a:ext cx="5763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u="sng" dirty="0" smtClean="0">
                <a:solidFill>
                  <a:srgbClr val="C00000"/>
                </a:solidFill>
              </a:rPr>
              <a:t>Institucional</a:t>
            </a:r>
            <a:r>
              <a:rPr lang="es-ES" sz="2400" dirty="0" smtClean="0"/>
              <a:t>: se trata de informar sobre las acciones que realiza el Consejo Social como organismo. Suele ser un contenido tipo: texto + imagen + enlace</a:t>
            </a:r>
            <a:endParaRPr lang="es-ES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2131585" y="4521531"/>
            <a:ext cx="5763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u="sng" dirty="0" smtClean="0">
                <a:solidFill>
                  <a:srgbClr val="C00000"/>
                </a:solidFill>
              </a:rPr>
              <a:t>Social</a:t>
            </a:r>
            <a:r>
              <a:rPr lang="es-ES" sz="2400" dirty="0" smtClean="0"/>
              <a:t>: publicaciones que informan sobre las acciones del Consejo Social que afectan principalmente al bien de la ciudadanía. Permite un tipo de contenido más libre: </a:t>
            </a:r>
            <a:r>
              <a:rPr lang="es-ES" sz="2400" dirty="0" err="1" smtClean="0"/>
              <a:t>RTs</a:t>
            </a:r>
            <a:r>
              <a:rPr lang="es-ES" sz="2400" dirty="0" smtClean="0"/>
              <a:t>, Me Gusta, comentarios…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68981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7" y="509052"/>
            <a:ext cx="6738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El mensaje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2" y="1893387"/>
            <a:ext cx="7309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Utilizar frases cortas, con </a:t>
            </a:r>
            <a:r>
              <a:rPr lang="es-ES" sz="2400" u="sng" dirty="0" smtClean="0">
                <a:solidFill>
                  <a:srgbClr val="C00000"/>
                </a:solidFill>
              </a:rPr>
              <a:t>lenguaje cercano pero correcto</a:t>
            </a:r>
            <a:r>
              <a:rPr lang="es-ES" sz="2400" dirty="0" smtClean="0"/>
              <a:t> y, si el mensaje lo permite, añadir llamadas a la lectura (#Noticia, #Agenda…)</a:t>
            </a:r>
            <a:endParaRPr lang="es-ES" sz="2400" b="1" u="sng" dirty="0">
              <a:solidFill>
                <a:srgbClr val="BD2B3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71822" y="4891394"/>
            <a:ext cx="7309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Tener claro en todo momento el público al que nos dirigimos en cada publicación, se trata de </a:t>
            </a:r>
            <a:r>
              <a:rPr lang="es-ES" sz="2400" u="sng" dirty="0" smtClean="0">
                <a:solidFill>
                  <a:srgbClr val="C00000"/>
                </a:solidFill>
              </a:rPr>
              <a:t>una conversación</a:t>
            </a:r>
            <a:r>
              <a:rPr lang="es-ES" sz="2400" dirty="0" smtClean="0"/>
              <a:t> donde emisor y receptor deben entenderse</a:t>
            </a:r>
            <a:endParaRPr lang="es-ES" sz="2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2" y="3241316"/>
            <a:ext cx="7309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Acompañar el texto con </a:t>
            </a:r>
            <a:r>
              <a:rPr lang="es-ES" sz="2400" u="sng" dirty="0" smtClean="0">
                <a:solidFill>
                  <a:srgbClr val="C00000"/>
                </a:solidFill>
              </a:rPr>
              <a:t>imágenes de buena calidad y </a:t>
            </a:r>
            <a:r>
              <a:rPr lang="es-ES" sz="2400" u="sng" dirty="0" err="1" smtClean="0">
                <a:solidFill>
                  <a:srgbClr val="C00000"/>
                </a:solidFill>
              </a:rPr>
              <a:t>emojis</a:t>
            </a:r>
            <a:r>
              <a:rPr lang="es-ES" sz="2400" dirty="0" smtClean="0"/>
              <a:t> (en la medida de lo posible): es importante llamar la atención de los usuarios para que lean el texto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28486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7" y="509052"/>
            <a:ext cx="6738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Consejos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1" y="2131645"/>
            <a:ext cx="7016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Participar en </a:t>
            </a:r>
            <a:r>
              <a:rPr lang="es-ES" sz="2400" u="sng" dirty="0" smtClean="0">
                <a:solidFill>
                  <a:srgbClr val="C00000"/>
                </a:solidFill>
              </a:rPr>
              <a:t>hashtags y contenidos virales </a:t>
            </a:r>
            <a:r>
              <a:rPr lang="es-ES" sz="2400" dirty="0" smtClean="0"/>
              <a:t>con contenido propio, acercarse a los temas que afectan a la sociedad: #</a:t>
            </a:r>
            <a:r>
              <a:rPr lang="es-ES" sz="2400" dirty="0" err="1" smtClean="0"/>
              <a:t>DíaDeLaEducaciónAmbiental</a:t>
            </a:r>
            <a:r>
              <a:rPr lang="es-ES" sz="2400" dirty="0" smtClean="0"/>
              <a:t>, #</a:t>
            </a:r>
            <a:r>
              <a:rPr lang="es-ES" sz="2400" dirty="0" err="1" smtClean="0"/>
              <a:t>DíaDelEmprendimiento</a:t>
            </a:r>
            <a:r>
              <a:rPr lang="es-ES" sz="2400" dirty="0" smtClean="0"/>
              <a:t>, #</a:t>
            </a:r>
            <a:r>
              <a:rPr lang="es-ES" sz="2400" dirty="0" err="1" smtClean="0"/>
              <a:t>DíaDeLaTierra</a:t>
            </a:r>
            <a:r>
              <a:rPr lang="es-ES" sz="2400" dirty="0" smtClean="0"/>
              <a:t>… </a:t>
            </a:r>
            <a:endParaRPr lang="es-ES" sz="2400" b="1" u="sng" dirty="0">
              <a:solidFill>
                <a:srgbClr val="BD2B3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1" y="4181318"/>
            <a:ext cx="7024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Trabajar tanto el contenido como las </a:t>
            </a:r>
            <a:r>
              <a:rPr lang="es-ES" sz="2400" u="sng" dirty="0" smtClean="0">
                <a:solidFill>
                  <a:srgbClr val="C00000"/>
                </a:solidFill>
              </a:rPr>
              <a:t>interacciones</a:t>
            </a:r>
            <a:r>
              <a:rPr lang="es-ES" sz="2400" dirty="0" smtClean="0"/>
              <a:t>: se aprecia el trato cercano y el cuidado al público, no se trata de una </a:t>
            </a:r>
            <a:r>
              <a:rPr lang="es-ES" sz="2400" i="1" dirty="0" err="1" smtClean="0"/>
              <a:t>newsletter</a:t>
            </a:r>
            <a:r>
              <a:rPr lang="es-ES" sz="2400" dirty="0" smtClean="0"/>
              <a:t> sino de una conversación constante con nuestros usuarios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21157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421899" y="528926"/>
            <a:ext cx="6738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En definitiva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6412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804747" y="1544334"/>
            <a:ext cx="7685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El Consejo Social </a:t>
            </a:r>
            <a:r>
              <a:rPr lang="es-ES" sz="2400" dirty="0" smtClean="0"/>
              <a:t>en las redes sociales debe ser un canal donde los usuarios no solo reciban información, sino que también se sientan partícipe de la misma.</a:t>
            </a:r>
            <a:endParaRPr lang="es-ES" sz="2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71823" y="3295826"/>
            <a:ext cx="6751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5" y="2871784"/>
            <a:ext cx="3266302" cy="36725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450" y="2869507"/>
            <a:ext cx="3158180" cy="367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7" y="509052"/>
            <a:ext cx="67389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latin typeface="Helvetica LT Std" panose="020B0504020202020204" pitchFamily="34" charset="0"/>
              </a:rPr>
              <a:t>Definiciones del Consejo Social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386683" y="136013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127843" y="4394464"/>
            <a:ext cx="689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Social: </a:t>
            </a:r>
            <a:r>
              <a:rPr lang="es-ES" sz="2400" dirty="0" smtClean="0"/>
              <a:t>representa la </a:t>
            </a:r>
            <a:r>
              <a:rPr lang="es-ES" sz="2400" dirty="0"/>
              <a:t>participación de la </a:t>
            </a:r>
            <a:r>
              <a:rPr lang="es-ES" sz="2400" b="1" dirty="0">
                <a:solidFill>
                  <a:srgbClr val="C00000"/>
                </a:solidFill>
              </a:rPr>
              <a:t>sociedad</a:t>
            </a:r>
            <a:r>
              <a:rPr lang="es-ES" sz="2400" dirty="0"/>
              <a:t> en la U</a:t>
            </a:r>
            <a:r>
              <a:rPr lang="es-ES" sz="2400" dirty="0" smtClean="0"/>
              <a:t>niversidad</a:t>
            </a:r>
            <a:endParaRPr lang="es-ES" sz="24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8CBF2CE-365A-48C8-A653-8C30F5F688A5}"/>
              </a:ext>
            </a:extLst>
          </p:cNvPr>
          <p:cNvSpPr txBox="1"/>
          <p:nvPr/>
        </p:nvSpPr>
        <p:spPr>
          <a:xfrm>
            <a:off x="1127843" y="2250705"/>
            <a:ext cx="716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/>
              <a:t>Institucional: </a:t>
            </a:r>
            <a:r>
              <a:rPr lang="es-ES" sz="2400" dirty="0"/>
              <a:t>órgano colegiado </a:t>
            </a:r>
            <a:r>
              <a:rPr lang="es-ES" sz="2400" dirty="0" smtClean="0"/>
              <a:t>en la Universidad </a:t>
            </a:r>
            <a:r>
              <a:rPr lang="es-ES" sz="2400" dirty="0"/>
              <a:t>cuyo fin es conseguir la mayor calidad de sus enseñanzas, potenciar su capacidad investigadora e impulsar el progreso social, económico y cultural de la </a:t>
            </a:r>
            <a:r>
              <a:rPr lang="es-ES" sz="2400" b="1" dirty="0">
                <a:solidFill>
                  <a:srgbClr val="C00000"/>
                </a:solidFill>
              </a:rPr>
              <a:t>sociedad</a:t>
            </a:r>
            <a:r>
              <a:rPr lang="es-ES" sz="2400" dirty="0"/>
              <a:t> en la que se </a:t>
            </a:r>
            <a:r>
              <a:rPr lang="es-ES" sz="2400" dirty="0" smtClean="0"/>
              <a:t>inserta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0047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6" y="236538"/>
            <a:ext cx="67389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El antes y el después de @</a:t>
            </a:r>
            <a:r>
              <a:rPr lang="es-ES" sz="3800" b="1" dirty="0" err="1" smtClean="0">
                <a:latin typeface="Helvetica LT Std" panose="020B0504020202020204" pitchFamily="34" charset="0"/>
              </a:rPr>
              <a:t>Policia</a:t>
            </a:r>
            <a:r>
              <a:rPr lang="es-ES" sz="3800" b="1" dirty="0" smtClean="0">
                <a:latin typeface="Helvetica LT Std" panose="020B0504020202020204" pitchFamily="34" charset="0"/>
              </a:rPr>
              <a:t>…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1" y="2131645"/>
            <a:ext cx="70160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EL ANTES</a:t>
            </a:r>
            <a:r>
              <a:rPr lang="es-ES" sz="2400" b="1" dirty="0" smtClean="0"/>
              <a:t>… (0,1M de seguidores en 2012)</a:t>
            </a:r>
            <a:endParaRPr lang="es-ES" sz="2400" b="1" dirty="0" smtClean="0"/>
          </a:p>
          <a:p>
            <a:pPr algn="just"/>
            <a:endParaRPr lang="es-ES" sz="1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Tuits previsibles y aburridos…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b="1" u="sng" dirty="0">
              <a:solidFill>
                <a:srgbClr val="BD2B3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b="1" u="sng" dirty="0" smtClean="0">
              <a:solidFill>
                <a:srgbClr val="BD2B3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b="1" u="sng" dirty="0">
              <a:solidFill>
                <a:srgbClr val="BD2B3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b="1" u="sng" dirty="0">
              <a:solidFill>
                <a:srgbClr val="BD2B3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5" y="3101141"/>
            <a:ext cx="4996815" cy="310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17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65755" y="157012"/>
            <a:ext cx="67389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El antes y el después de @</a:t>
            </a:r>
            <a:r>
              <a:rPr lang="es-ES" sz="3800" b="1" dirty="0" err="1">
                <a:latin typeface="Helvetica LT Std" panose="020B0504020202020204" pitchFamily="34" charset="0"/>
              </a:rPr>
              <a:t>p</a:t>
            </a:r>
            <a:r>
              <a:rPr lang="es-ES" sz="3800" b="1" dirty="0" err="1" smtClean="0">
                <a:latin typeface="Helvetica LT Std" panose="020B0504020202020204" pitchFamily="34" charset="0"/>
              </a:rPr>
              <a:t>olicia</a:t>
            </a:r>
            <a:r>
              <a:rPr lang="es-ES" sz="3800" b="1" dirty="0" smtClean="0">
                <a:latin typeface="Helvetica LT Std" panose="020B0504020202020204" pitchFamily="34" charset="0"/>
              </a:rPr>
              <a:t>…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737661" y="1888551"/>
            <a:ext cx="7016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Y EL DESPUÉS</a:t>
            </a:r>
            <a:r>
              <a:rPr lang="es-ES" sz="2400" b="1" dirty="0" smtClean="0"/>
              <a:t>… </a:t>
            </a:r>
            <a:r>
              <a:rPr lang="es-ES" sz="2400" b="1" dirty="0">
                <a:latin typeface="Helvetica LT Std" panose="020B0504020202020204" pitchFamily="34" charset="0"/>
              </a:rPr>
              <a:t>(3,3M </a:t>
            </a:r>
            <a:r>
              <a:rPr lang="es-ES" sz="2400" b="1" dirty="0" smtClean="0">
                <a:latin typeface="Helvetica LT Std" panose="020B0504020202020204" pitchFamily="34" charset="0"/>
              </a:rPr>
              <a:t>seguidores en la actualidad)</a:t>
            </a:r>
            <a:endParaRPr lang="es-ES" sz="2400" b="1" dirty="0">
              <a:latin typeface="Helvetica LT Std" panose="020B0504020202020204" pitchFamily="34" charset="0"/>
            </a:endParaRPr>
          </a:p>
          <a:p>
            <a:pPr algn="just"/>
            <a:endParaRPr lang="es-ES" sz="2400" b="1" dirty="0" smtClean="0"/>
          </a:p>
          <a:p>
            <a:pPr algn="just"/>
            <a:endParaRPr lang="es-ES" sz="2400" b="1" u="sng" dirty="0">
              <a:solidFill>
                <a:srgbClr val="BD2B3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b="1" u="sng" dirty="0" smtClean="0">
              <a:solidFill>
                <a:srgbClr val="BD2B3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b="1" u="sng" dirty="0">
              <a:solidFill>
                <a:srgbClr val="BD2B3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b="1" u="sng" dirty="0">
              <a:solidFill>
                <a:srgbClr val="BD2B30"/>
              </a:solidFill>
            </a:endParaRPr>
          </a:p>
        </p:txBody>
      </p:sp>
      <p:pic>
        <p:nvPicPr>
          <p:cNvPr id="13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22" y="2347463"/>
            <a:ext cx="2748871" cy="42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5" y="2501749"/>
            <a:ext cx="35909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64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6" y="236538"/>
            <a:ext cx="67389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Decálogo para la utilización de Twitter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3" y="1964353"/>
            <a:ext cx="70160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BD2B30"/>
                </a:solidFill>
              </a:rPr>
              <a:t>1 </a:t>
            </a:r>
            <a:r>
              <a:rPr lang="es-ES" sz="2400" b="1" dirty="0">
                <a:solidFill>
                  <a:srgbClr val="BD2B30"/>
                </a:solidFill>
              </a:rPr>
              <a:t>- INFORMAR CON UNA SONRISA</a:t>
            </a:r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pPr algn="just"/>
            <a:r>
              <a:rPr lang="es-ES" sz="2400" i="1" dirty="0" smtClean="0"/>
              <a:t>“Aunque </a:t>
            </a:r>
            <a:r>
              <a:rPr lang="es-ES" sz="2400" i="1" dirty="0"/>
              <a:t>llueva a cántaros, y te apetezca quedarte en casita debajo de la manta, hoy </a:t>
            </a:r>
            <a:r>
              <a:rPr lang="es-ES" sz="2400" i="1" dirty="0" smtClean="0"/>
              <a:t>comienzan los exámenes del primer cuatrimestre del curso. ¡Suerte!”</a:t>
            </a:r>
            <a:r>
              <a:rPr lang="es-ES" sz="2400" dirty="0"/>
              <a:t> </a:t>
            </a:r>
            <a:br>
              <a:rPr lang="es-ES" sz="2400" dirty="0"/>
            </a:br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b="1" u="sng" dirty="0">
              <a:solidFill>
                <a:srgbClr val="BD2B3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94" y="2513834"/>
            <a:ext cx="3723751" cy="243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61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6" y="236538"/>
            <a:ext cx="67389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Decálogo para la utilización de Twitter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3" y="1964353"/>
            <a:ext cx="70160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BD2B30"/>
                </a:solidFill>
              </a:rPr>
              <a:t>2 - TUITS QUE SON ÚTILES </a:t>
            </a:r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i="1" dirty="0" smtClean="0"/>
              <a:t>“Si </a:t>
            </a:r>
            <a:r>
              <a:rPr lang="es-ES" sz="2400" i="1" dirty="0"/>
              <a:t>quieres información sobre las becas comedor </a:t>
            </a:r>
            <a:r>
              <a:rPr lang="es-ES" sz="2400" i="1" dirty="0" smtClean="0"/>
              <a:t>para </a:t>
            </a:r>
            <a:r>
              <a:rPr lang="es-ES" sz="2400" i="1" dirty="0" smtClean="0"/>
              <a:t>estudiantes recientemente </a:t>
            </a:r>
            <a:r>
              <a:rPr lang="es-ES" sz="2400" i="1" dirty="0"/>
              <a:t>convocadas, contacta con el servicio de gestión de estudios en el teléfono 96 665 87 </a:t>
            </a:r>
            <a:r>
              <a:rPr lang="es-ES" sz="2400" i="1" dirty="0" smtClean="0"/>
              <a:t>43”</a:t>
            </a:r>
            <a:endParaRPr lang="es-ES" sz="2400" i="1" dirty="0"/>
          </a:p>
          <a:p>
            <a:endParaRPr lang="es-ES" sz="2400" dirty="0" smtClean="0"/>
          </a:p>
          <a:p>
            <a:endParaRPr lang="es-ES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07" y="2367740"/>
            <a:ext cx="4179504" cy="27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28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6" y="236538"/>
            <a:ext cx="67389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Decálogo para la utilización de Twitter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3" y="1964353"/>
            <a:ext cx="70160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BD2B30"/>
                </a:solidFill>
              </a:rPr>
              <a:t>3- PUBLICADOS EN EL MOMENTO APROPIADO</a:t>
            </a:r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r>
              <a:rPr lang="es-ES" sz="2400" i="1" dirty="0" smtClean="0"/>
              <a:t>“Hoy </a:t>
            </a:r>
            <a:r>
              <a:rPr lang="es-ES" sz="2400" i="1" dirty="0"/>
              <a:t>es el último día para presentar candidaturas a los premios al talento docente de los duodécimos premios del Consejo </a:t>
            </a:r>
            <a:r>
              <a:rPr lang="es-ES" sz="2400" i="1" dirty="0" smtClean="0"/>
              <a:t>Social”.</a:t>
            </a:r>
            <a:r>
              <a:rPr lang="es-ES" sz="2400" i="1" dirty="0"/>
              <a:t> 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09" y="2308222"/>
            <a:ext cx="4207556" cy="291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89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6" y="236538"/>
            <a:ext cx="67389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Decálogo para la utilización de Twitter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3" y="1831350"/>
            <a:ext cx="70160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BD2B30"/>
                </a:solidFill>
              </a:rPr>
              <a:t>4 </a:t>
            </a:r>
            <a:r>
              <a:rPr lang="es-ES" sz="2400" b="1" dirty="0" smtClean="0">
                <a:solidFill>
                  <a:srgbClr val="BD2B30"/>
                </a:solidFill>
              </a:rPr>
              <a:t>– QUE SEAN ACTUALES</a:t>
            </a:r>
            <a:endParaRPr lang="es-ES" sz="2400" b="1" dirty="0">
              <a:solidFill>
                <a:srgbClr val="BD2B30"/>
              </a:solidFill>
            </a:endParaRPr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pPr algn="just"/>
            <a:r>
              <a:rPr lang="es-ES" sz="2400" i="1" dirty="0" smtClean="0"/>
              <a:t>“Aun no </a:t>
            </a:r>
            <a:r>
              <a:rPr lang="es-ES" sz="2400" i="1" dirty="0" smtClean="0"/>
              <a:t>sabemos si </a:t>
            </a:r>
            <a:r>
              <a:rPr lang="es-ES" sz="2400" i="1" dirty="0"/>
              <a:t>Neymar se </a:t>
            </a:r>
            <a:r>
              <a:rPr lang="es-ES" sz="2400" i="1" dirty="0" smtClean="0"/>
              <a:t>queda en el Barça o no... </a:t>
            </a:r>
            <a:r>
              <a:rPr lang="es-ES" sz="2400" i="1" dirty="0"/>
              <a:t>pero mientras tanto no te pierdas el C</a:t>
            </a:r>
            <a:r>
              <a:rPr lang="es-ES" sz="2400" i="1" dirty="0" smtClean="0"/>
              <a:t>ampeonato </a:t>
            </a:r>
            <a:r>
              <a:rPr lang="es-ES" sz="2400" i="1" dirty="0"/>
              <a:t>de </a:t>
            </a:r>
            <a:r>
              <a:rPr lang="es-ES" sz="2400" i="1" dirty="0" smtClean="0"/>
              <a:t>Deporte Universitario (CADU) </a:t>
            </a:r>
            <a:r>
              <a:rPr lang="es-ES" sz="2400" i="1" dirty="0"/>
              <a:t>que comienza hoy en las instalaciones de la #</a:t>
            </a:r>
            <a:r>
              <a:rPr lang="es-ES" sz="2400" i="1" dirty="0" err="1" smtClean="0"/>
              <a:t>UniversidadMiguelHernandez</a:t>
            </a:r>
            <a:r>
              <a:rPr lang="es-ES" sz="2400" i="1" dirty="0" smtClean="0"/>
              <a:t>”</a:t>
            </a:r>
            <a:endParaRPr lang="es-ES" sz="2400" i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81" y="2248875"/>
            <a:ext cx="4484648" cy="28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37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6" y="236538"/>
            <a:ext cx="67389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Decálogo para la utilización de Twitter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3" y="1964353"/>
            <a:ext cx="701603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BD2B30"/>
                </a:solidFill>
              </a:rPr>
              <a:t>5 - TUITS CON CONTENIDOS DE INTERÉS COMÚN </a:t>
            </a:r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900" dirty="0" smtClean="0"/>
          </a:p>
          <a:p>
            <a:r>
              <a:rPr lang="es-ES" sz="2400" i="1" dirty="0" smtClean="0"/>
              <a:t>“La </a:t>
            </a:r>
            <a:r>
              <a:rPr lang="es-ES" sz="2400" i="1" dirty="0"/>
              <a:t>@</a:t>
            </a:r>
            <a:r>
              <a:rPr lang="es-ES" sz="2400" i="1" dirty="0" err="1"/>
              <a:t>GValenciana</a:t>
            </a:r>
            <a:r>
              <a:rPr lang="es-ES" sz="2400" i="1" dirty="0"/>
              <a:t> aprueba la nueva ley de mecenazgo que permitirá a particulares, empresas e instituciones desgravarse las aportaciones que realicen a proyectos sociales. </a:t>
            </a:r>
            <a:r>
              <a:rPr lang="es-ES" sz="2400" i="1" dirty="0" smtClean="0"/>
              <a:t>Mas </a:t>
            </a:r>
            <a:r>
              <a:rPr lang="es-ES" sz="2400" i="1" dirty="0" err="1" smtClean="0"/>
              <a:t>info</a:t>
            </a:r>
            <a:r>
              <a:rPr lang="es-ES" sz="2400" i="1" dirty="0" smtClean="0"/>
              <a:t> en mecenazgo@umh.es”</a:t>
            </a:r>
            <a:endParaRPr lang="es-ES" sz="2400" i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6" y="2388092"/>
            <a:ext cx="4148050" cy="254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38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6" y="236538"/>
            <a:ext cx="67389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Decálogo para la utilización de Twitter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3" y="1964353"/>
            <a:ext cx="70160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BD2B30"/>
                </a:solidFill>
              </a:rPr>
              <a:t>6 - </a:t>
            </a:r>
            <a:r>
              <a:rPr lang="es-ES" sz="2400" b="1" dirty="0" smtClean="0">
                <a:solidFill>
                  <a:srgbClr val="BD2B30"/>
                </a:solidFill>
              </a:rPr>
              <a:t>¡FUNCIONA</a:t>
            </a:r>
            <a:r>
              <a:rPr lang="es-ES" sz="2400" b="1" dirty="0">
                <a:solidFill>
                  <a:srgbClr val="BD2B30"/>
                </a:solidFill>
              </a:rPr>
              <a:t>!</a:t>
            </a:r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1200" dirty="0" smtClean="0"/>
          </a:p>
          <a:p>
            <a:r>
              <a:rPr lang="es-ES" sz="2400" i="1" dirty="0" smtClean="0"/>
              <a:t>“Gracias </a:t>
            </a:r>
            <a:r>
              <a:rPr lang="es-ES" sz="2400" i="1" dirty="0"/>
              <a:t>a vuestras aportaciones los </a:t>
            </a:r>
            <a:r>
              <a:rPr lang="es-ES" sz="2400" i="1" dirty="0" smtClean="0"/>
              <a:t>profesores</a:t>
            </a:r>
            <a:r>
              <a:rPr lang="es-ES" sz="2400" i="1" dirty="0" smtClean="0"/>
              <a:t> </a:t>
            </a:r>
            <a:r>
              <a:rPr lang="es-ES" sz="2400" i="1" dirty="0"/>
              <a:t>del Grupo de Robótica de la @</a:t>
            </a:r>
            <a:r>
              <a:rPr lang="es-ES" sz="2400" i="1" dirty="0" err="1"/>
              <a:t>UniversidadMH</a:t>
            </a:r>
            <a:r>
              <a:rPr lang="es-ES" sz="2400" i="1" dirty="0"/>
              <a:t> </a:t>
            </a:r>
            <a:r>
              <a:rPr lang="es-ES" sz="2400" i="1" dirty="0" smtClean="0"/>
              <a:t>finalizarán </a:t>
            </a:r>
            <a:r>
              <a:rPr lang="es-ES" sz="2400" i="1" dirty="0"/>
              <a:t>su investigación sobre un exoesqueleto para personas </a:t>
            </a:r>
            <a:r>
              <a:rPr lang="es-ES" sz="2400" i="1" dirty="0" smtClean="0"/>
              <a:t>discapacitadas </a:t>
            </a:r>
            <a:r>
              <a:rPr lang="es-ES" sz="2400" i="1" dirty="0"/>
              <a:t>#</a:t>
            </a:r>
            <a:r>
              <a:rPr lang="es-ES" sz="2400" i="1" dirty="0" err="1" smtClean="0"/>
              <a:t>MecenazgoUMH</a:t>
            </a:r>
            <a:r>
              <a:rPr lang="es-ES" sz="2400" i="1" dirty="0" smtClean="0"/>
              <a:t>”</a:t>
            </a:r>
            <a:endParaRPr lang="es-ES" sz="2400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95" y="2411484"/>
            <a:ext cx="4141955" cy="26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43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6" y="236538"/>
            <a:ext cx="67389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Decálogo para la utilización de Twitter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3" y="1964353"/>
            <a:ext cx="70160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BD2B30"/>
                </a:solidFill>
              </a:rPr>
              <a:t>7- INTERACTUA </a:t>
            </a:r>
            <a:r>
              <a:rPr lang="es-ES" sz="2400" b="1" dirty="0">
                <a:solidFill>
                  <a:srgbClr val="BD2B30"/>
                </a:solidFill>
              </a:rPr>
              <a:t>CONTESTANDO POR PRIVADO O </a:t>
            </a:r>
            <a:r>
              <a:rPr lang="es-ES" sz="2400" b="1" dirty="0" smtClean="0">
                <a:solidFill>
                  <a:srgbClr val="BD2B30"/>
                </a:solidFill>
              </a:rPr>
              <a:t>MENCIONANDO.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No olvidemos que las RRSS son un canal de comunicación, que debe ser bidireccional.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i="1" dirty="0"/>
              <a:t>“La comunidad requiere mucha comunicación y para nosotros es la principal motivación, el haber generado una comunidad tan participativa gracias a haberla incentivado enormemente”. </a:t>
            </a:r>
            <a:r>
              <a:rPr lang="es-ES" sz="2400" dirty="0"/>
              <a:t>CM de @</a:t>
            </a:r>
            <a:r>
              <a:rPr lang="es-ES" sz="2400" dirty="0" err="1"/>
              <a:t>Policia</a:t>
            </a:r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53204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6" y="236538"/>
            <a:ext cx="67389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Decálogo para la utilización de Twitter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1" y="1717469"/>
            <a:ext cx="7016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BD2B30"/>
                </a:solidFill>
              </a:rPr>
              <a:t>8- SI METES LA PATA, ASÚMELO Y CONTESTA. </a:t>
            </a:r>
            <a:endParaRPr lang="es-ES" sz="2400" b="1" dirty="0" smtClean="0">
              <a:solidFill>
                <a:srgbClr val="BD2B30"/>
              </a:solidFill>
            </a:endParaRPr>
          </a:p>
          <a:p>
            <a:pPr algn="just"/>
            <a:r>
              <a:rPr lang="es-ES" sz="2400" dirty="0" smtClean="0"/>
              <a:t>Nunca </a:t>
            </a:r>
            <a:r>
              <a:rPr lang="es-ES" sz="2400" dirty="0"/>
              <a:t>dejes una mala información, un error, etc. advertido por un usuario sin respuesta, aunque haya que asumir el error, puedes hacerlo con humor. 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70" y="3287129"/>
            <a:ext cx="3644789" cy="342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3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7" y="509052"/>
            <a:ext cx="67389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latin typeface="Helvetica LT Std" panose="020B0504020202020204" pitchFamily="34" charset="0"/>
              </a:rPr>
              <a:t>Definiciones del Consejo Social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386683" y="136013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30" y="1576763"/>
            <a:ext cx="74390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24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6" y="236538"/>
            <a:ext cx="67389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Decálogo para la utilización de Twitter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3" y="1964353"/>
            <a:ext cx="70160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BD2B30"/>
                </a:solidFill>
              </a:rPr>
              <a:t>9 - EN LAS REDES SOCIALES TE EXPONES A LA CRÍTICA, MUCHAS VECES INFUNDADA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Hay </a:t>
            </a:r>
            <a:r>
              <a:rPr lang="es-ES" sz="2400" dirty="0"/>
              <a:t>un público al que nunca vas a convencer, </a:t>
            </a:r>
            <a:r>
              <a:rPr lang="es-ES" sz="2400" dirty="0" smtClean="0"/>
              <a:t>fundamentalmente porque </a:t>
            </a:r>
            <a:r>
              <a:rPr lang="es-ES" sz="2400" dirty="0"/>
              <a:t>no quieren ser convencidos. Además, suele ser muy ruidosos.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i="1" dirty="0" smtClean="0"/>
              <a:t>“La </a:t>
            </a:r>
            <a:r>
              <a:rPr lang="es-ES" sz="2400" i="1" dirty="0"/>
              <a:t>Universidad Miguel Hernández dona 30.000 € para la investigación de la esclerosis múltiple“</a:t>
            </a:r>
          </a:p>
          <a:p>
            <a:endParaRPr lang="es-ES" sz="2400" dirty="0" smtClean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86064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6" y="236538"/>
            <a:ext cx="67389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Decálogo para la utilización de Twitter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3" y="1640156"/>
            <a:ext cx="70160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BD2B30"/>
                </a:solidFill>
              </a:rPr>
              <a:t>10 - EL BUEN TALANTE ES FUNDAMENTAL</a:t>
            </a:r>
          </a:p>
          <a:p>
            <a:pPr algn="just"/>
            <a:r>
              <a:rPr lang="es-ES" sz="2400" dirty="0" smtClean="0"/>
              <a:t>Aunque </a:t>
            </a:r>
            <a:r>
              <a:rPr lang="es-ES" sz="2400" dirty="0"/>
              <a:t>es verdad que existen muchos </a:t>
            </a:r>
            <a:r>
              <a:rPr lang="es-ES" sz="2400" dirty="0" smtClean="0"/>
              <a:t>“haters”, </a:t>
            </a:r>
            <a:r>
              <a:rPr lang="es-ES" sz="2400" dirty="0"/>
              <a:t>la inmensa mayoría de la gente tiene una actitud positiva con la redes sociales. </a:t>
            </a:r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69" y="3121075"/>
            <a:ext cx="2879724" cy="37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89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6" y="236538"/>
            <a:ext cx="67389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Decálogo para la utilización de Twitter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3" y="1640156"/>
            <a:ext cx="7016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BD2B30"/>
                </a:solidFill>
              </a:rPr>
              <a:t>10 - EL BUEN TALANTE ES FUNDAMENTAL</a:t>
            </a:r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21" y="2161309"/>
            <a:ext cx="2638219" cy="46966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52" y="2889906"/>
            <a:ext cx="3848622" cy="30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56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383505" y="2395002"/>
            <a:ext cx="67389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 dirty="0">
                <a:latin typeface="Helvetica LT Std" panose="020B0504020202020204" pitchFamily="34" charset="0"/>
              </a:rPr>
              <a:t>¡Muchas gracias!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243137" y="3505200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FA3851D-4BEC-4D24-93DC-20ACF1A17F34}"/>
              </a:ext>
            </a:extLst>
          </p:cNvPr>
          <p:cNvSpPr txBox="1"/>
          <p:nvPr/>
        </p:nvSpPr>
        <p:spPr>
          <a:xfrm>
            <a:off x="1738311" y="3753625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C00000"/>
                </a:solidFill>
              </a:rPr>
              <a:t>lazaro.marin@umh.es</a:t>
            </a:r>
          </a:p>
        </p:txBody>
      </p:sp>
    </p:spTree>
    <p:extLst>
      <p:ext uri="{BB962C8B-B14F-4D97-AF65-F5344CB8AC3E}">
        <p14:creationId xmlns:p14="http://schemas.microsoft.com/office/powerpoint/2010/main" val="8063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7" y="509052"/>
            <a:ext cx="6738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El trabajo en redes sociales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3" y="1975393"/>
            <a:ext cx="73099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u="sng" dirty="0" smtClean="0">
                <a:solidFill>
                  <a:srgbClr val="C00000"/>
                </a:solidFill>
              </a:rPr>
              <a:t>Para empezar, una </a:t>
            </a:r>
            <a:r>
              <a:rPr lang="es-ES" sz="2400" u="sng" dirty="0" err="1" smtClean="0">
                <a:solidFill>
                  <a:srgbClr val="C00000"/>
                </a:solidFill>
              </a:rPr>
              <a:t>deficición</a:t>
            </a:r>
            <a:r>
              <a:rPr lang="es-ES" sz="2400" u="sng" dirty="0" smtClean="0">
                <a:solidFill>
                  <a:srgbClr val="C00000"/>
                </a:solidFill>
              </a:rPr>
              <a:t> sencilla</a:t>
            </a:r>
          </a:p>
          <a:p>
            <a:pPr algn="just"/>
            <a:endParaRPr lang="es-ES" sz="1400" b="1" u="sng" dirty="0">
              <a:solidFill>
                <a:srgbClr val="C00000"/>
              </a:solidFill>
            </a:endParaRPr>
          </a:p>
          <a:p>
            <a:pPr algn="just"/>
            <a:r>
              <a:rPr lang="es-ES" sz="2400" dirty="0"/>
              <a:t>En sentido amplio, una red social es una </a:t>
            </a:r>
            <a:r>
              <a:rPr lang="es-ES" sz="2400" b="1" dirty="0">
                <a:solidFill>
                  <a:srgbClr val="C00000"/>
                </a:solidFill>
              </a:rPr>
              <a:t>estructura social </a:t>
            </a:r>
            <a:r>
              <a:rPr lang="es-ES" sz="2400" dirty="0"/>
              <a:t>formada por </a:t>
            </a:r>
            <a:r>
              <a:rPr lang="es-ES" sz="2400" b="1" dirty="0">
                <a:solidFill>
                  <a:srgbClr val="C00000"/>
                </a:solidFill>
              </a:rPr>
              <a:t>personas o entidades</a:t>
            </a:r>
            <a:r>
              <a:rPr lang="es-ES" sz="2400" b="1" dirty="0"/>
              <a:t> </a:t>
            </a:r>
            <a:r>
              <a:rPr lang="es-ES" sz="2400" dirty="0"/>
              <a:t>conectadas y unidas entre sí por algún </a:t>
            </a:r>
            <a:r>
              <a:rPr lang="es-ES" sz="2400" b="1" dirty="0">
                <a:solidFill>
                  <a:srgbClr val="C00000"/>
                </a:solidFill>
              </a:rPr>
              <a:t>tipo de relación o interés común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1026" name="Picture 2" descr="https://niltonnavarro.com/wp-content/uploads/2019/07/perder-trabajo-por-las-redes-sociales-como-utilizar-las-redes-sociales-blog-de-redes-sociales-apreder-a-utilizar-las-redes-sociales-1300x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374" y="4139738"/>
            <a:ext cx="4621875" cy="231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5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7" y="509052"/>
            <a:ext cx="6738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El trabajo en redes sociales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3" y="1906164"/>
            <a:ext cx="73099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u="sng" dirty="0" smtClean="0">
                <a:solidFill>
                  <a:srgbClr val="C00000"/>
                </a:solidFill>
              </a:rPr>
              <a:t>¿Cuál utilizar?</a:t>
            </a:r>
            <a:r>
              <a:rPr lang="es-ES" sz="2400" dirty="0" smtClean="0">
                <a:solidFill>
                  <a:srgbClr val="C00000"/>
                </a:solidFill>
              </a:rPr>
              <a:t> </a:t>
            </a:r>
            <a:r>
              <a:rPr lang="es-ES" sz="2400" dirty="0" smtClean="0"/>
              <a:t>Facebook, Twitter, LinkedIn, Instagram, Pinterest, </a:t>
            </a:r>
            <a:r>
              <a:rPr lang="es-ES" sz="2400" dirty="0" err="1" smtClean="0"/>
              <a:t>Youtube</a:t>
            </a:r>
            <a:r>
              <a:rPr lang="es-ES" sz="2400" dirty="0" smtClean="0"/>
              <a:t>…</a:t>
            </a:r>
            <a:endParaRPr lang="es-ES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b="1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Facebook: </a:t>
            </a:r>
            <a:r>
              <a:rPr lang="es-ES" sz="2400" dirty="0" smtClean="0"/>
              <a:t>es </a:t>
            </a:r>
            <a:r>
              <a:rPr lang="es-ES" sz="2400" dirty="0"/>
              <a:t>la red que más seguidores tiene. </a:t>
            </a:r>
            <a:r>
              <a:rPr lang="es-ES" sz="2400" dirty="0" smtClean="0"/>
              <a:t>Permite </a:t>
            </a:r>
            <a:r>
              <a:rPr lang="es-ES" sz="2400" dirty="0"/>
              <a:t>a las personas estar en contacto con sus familiares y amigos, </a:t>
            </a:r>
            <a:r>
              <a:rPr lang="es-ES" sz="2400" dirty="0" smtClean="0"/>
              <a:t>por lo que el </a:t>
            </a:r>
            <a:r>
              <a:rPr lang="es-ES" sz="2400" dirty="0"/>
              <a:t>tono de comunicación </a:t>
            </a:r>
            <a:r>
              <a:rPr lang="es-ES" sz="2400" dirty="0" smtClean="0"/>
              <a:t>es deseable </a:t>
            </a:r>
            <a:r>
              <a:rPr lang="es-ES" sz="2400" dirty="0"/>
              <a:t>que sea emocional y cercano.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400" b="1" dirty="0"/>
              <a:t>Twitter</a:t>
            </a:r>
            <a:r>
              <a:rPr lang="es-ES" sz="2400" b="1" dirty="0" smtClean="0"/>
              <a:t>: </a:t>
            </a:r>
            <a:r>
              <a:rPr lang="es-ES" sz="2400" dirty="0" smtClean="0"/>
              <a:t>El </a:t>
            </a:r>
            <a:r>
              <a:rPr lang="es-ES" sz="2400" dirty="0"/>
              <a:t>tono de comunicación de Twitter es más racional que </a:t>
            </a:r>
            <a:r>
              <a:rPr lang="es-ES" sz="2400" dirty="0" smtClean="0"/>
              <a:t>Facebook </a:t>
            </a:r>
            <a:r>
              <a:rPr lang="es-ES" sz="2400" dirty="0"/>
              <a:t>y con una predominancia de </a:t>
            </a:r>
            <a:r>
              <a:rPr lang="es-ES" sz="2400" dirty="0" smtClean="0"/>
              <a:t>contenidos </a:t>
            </a:r>
            <a:r>
              <a:rPr lang="es-ES" sz="2400" dirty="0"/>
              <a:t>de carácter informativo.</a:t>
            </a:r>
          </a:p>
          <a:p>
            <a:pPr lvl="1" algn="just"/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915517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7" y="509052"/>
            <a:ext cx="6738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El trabajo en redes sociales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3" y="1975393"/>
            <a:ext cx="73099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Instagram: </a:t>
            </a:r>
            <a:r>
              <a:rPr lang="es-ES" sz="2400" dirty="0"/>
              <a:t>En Instagram las imágenes </a:t>
            </a:r>
            <a:r>
              <a:rPr lang="es-ES" sz="2400" dirty="0" smtClean="0"/>
              <a:t>cobran especial</a:t>
            </a:r>
            <a:r>
              <a:rPr lang="es-ES" sz="2400" dirty="0"/>
              <a:t> importancia. E</a:t>
            </a:r>
            <a:r>
              <a:rPr lang="es-ES" sz="2400" dirty="0" smtClean="0"/>
              <a:t>stá </a:t>
            </a:r>
            <a:r>
              <a:rPr lang="es-ES" sz="2400" dirty="0"/>
              <a:t>orientado a fotografías realizadas en un momento específico y compartidas a través de la red </a:t>
            </a:r>
            <a:r>
              <a:rPr lang="es-ES" sz="2400" dirty="0" smtClean="0"/>
              <a:t>social. Instagram </a:t>
            </a:r>
            <a:r>
              <a:rPr lang="es-ES" sz="2400" dirty="0"/>
              <a:t>es una red social que las </a:t>
            </a:r>
            <a:r>
              <a:rPr lang="es-ES" sz="2400" dirty="0" smtClean="0"/>
              <a:t>empresas e instituciones </a:t>
            </a:r>
            <a:r>
              <a:rPr lang="es-ES" sz="2400" dirty="0"/>
              <a:t>pueden utilizar para fortalecer su </a:t>
            </a:r>
            <a:r>
              <a:rPr lang="es-ES" sz="2400" dirty="0" smtClean="0"/>
              <a:t>marca </a:t>
            </a:r>
            <a:r>
              <a:rPr lang="es-ES" sz="2400" dirty="0"/>
              <a:t>y acercarla a la audiencia. Algunos estudios han mostrado que Instagram es más emocional que </a:t>
            </a:r>
            <a:r>
              <a:rPr lang="es-ES" sz="2400" dirty="0" smtClean="0"/>
              <a:t>Facebook. Está enfocado a un público joven.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1617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7" y="509052"/>
            <a:ext cx="6738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El trabajo en redes sociales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434641" y="2123269"/>
            <a:ext cx="7309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u="sng" dirty="0" smtClean="0">
                <a:solidFill>
                  <a:srgbClr val="C00000"/>
                </a:solidFill>
              </a:rPr>
              <a:t>Recomendaciones pensando en un consejo social: </a:t>
            </a:r>
            <a:endParaRPr lang="es-ES" sz="2400" u="sng" dirty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u="sng" dirty="0">
              <a:solidFill>
                <a:srgbClr val="C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Pensar en una plataforma </a:t>
            </a:r>
            <a:r>
              <a:rPr lang="es-ES" sz="2400" u="sng" dirty="0" smtClean="0">
                <a:solidFill>
                  <a:srgbClr val="C00000"/>
                </a:solidFill>
              </a:rPr>
              <a:t>donde la imagen y el texto </a:t>
            </a:r>
            <a:r>
              <a:rPr lang="es-ES" sz="2400" dirty="0" smtClean="0"/>
              <a:t>tengan la misma importancia a la hora de enviar el mensaje.</a:t>
            </a:r>
            <a:endParaRPr lang="es-ES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434640" y="4239585"/>
            <a:ext cx="7309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Tener claro </a:t>
            </a:r>
            <a:r>
              <a:rPr lang="es-ES" sz="2400" u="sng" dirty="0" smtClean="0">
                <a:solidFill>
                  <a:srgbClr val="C00000"/>
                </a:solidFill>
              </a:rPr>
              <a:t>el público </a:t>
            </a:r>
            <a:r>
              <a:rPr lang="es-ES" sz="2400" dirty="0" smtClean="0"/>
              <a:t>al que nos vamos a dirigir a través de nuestras redes sociales. ¿Cual es el público objetivo de los consejos sociales?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3692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7" y="509052"/>
            <a:ext cx="6738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Facebook y Twitter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2" y="3200778"/>
            <a:ext cx="7309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El formato de sus publicaciones aporta </a:t>
            </a:r>
            <a:r>
              <a:rPr lang="es-ES" sz="2400" u="sng" dirty="0" smtClean="0">
                <a:solidFill>
                  <a:srgbClr val="BD2B30"/>
                </a:solidFill>
              </a:rPr>
              <a:t>el mismo peso a la imagen y el texto</a:t>
            </a:r>
            <a:r>
              <a:rPr lang="es-ES" sz="2400" dirty="0" smtClean="0"/>
              <a:t> por lo que el mensaje se transmite de forma clara.</a:t>
            </a:r>
            <a:endParaRPr lang="es-ES" sz="2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80242" y="1893387"/>
            <a:ext cx="7309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Entre las dos plataformas suman más de 20 millones de usuarios en España, se trata de una </a:t>
            </a:r>
            <a:r>
              <a:rPr lang="es-ES" sz="2400" u="sng" dirty="0" smtClean="0">
                <a:solidFill>
                  <a:srgbClr val="BD2B30"/>
                </a:solidFill>
              </a:rPr>
              <a:t>red social generalista.</a:t>
            </a:r>
            <a:endParaRPr lang="es-ES" sz="2400" b="1" u="sng" dirty="0">
              <a:solidFill>
                <a:srgbClr val="BD2B3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DD92B3-B4C4-4B8F-BA13-E8FEB6CA12DE}"/>
              </a:ext>
            </a:extLst>
          </p:cNvPr>
          <p:cNvSpPr txBox="1"/>
          <p:nvPr/>
        </p:nvSpPr>
        <p:spPr>
          <a:xfrm>
            <a:off x="1271822" y="4625296"/>
            <a:ext cx="7309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u="sng" dirty="0" smtClean="0">
                <a:solidFill>
                  <a:srgbClr val="BD2B30"/>
                </a:solidFill>
              </a:rPr>
              <a:t>La edad media de los usuarios </a:t>
            </a:r>
            <a:r>
              <a:rPr lang="es-ES" sz="2400" dirty="0" smtClean="0"/>
              <a:t>de estas redes sociales se sitúa entre los 20–45 años (más amplia en Facebook, </a:t>
            </a:r>
            <a:r>
              <a:rPr lang="es-ES" sz="2400" dirty="0" smtClean="0"/>
              <a:t>25-65). </a:t>
            </a:r>
            <a:r>
              <a:rPr lang="es-ES" sz="2400" dirty="0" smtClean="0"/>
              <a:t>Se trata de plataformas donde se habla de todos los temas.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7675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0800000">
            <a:off x="8744606" y="5225461"/>
            <a:ext cx="399393" cy="374073"/>
          </a:xfrm>
          <a:prstGeom prst="rect">
            <a:avLst/>
          </a:prstGeom>
          <a:solidFill>
            <a:srgbClr val="BD2B30"/>
          </a:solidFill>
          <a:ln>
            <a:solidFill>
              <a:srgbClr val="BD2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10800000">
            <a:off x="8744606" y="5750978"/>
            <a:ext cx="399394" cy="374073"/>
          </a:xfrm>
          <a:prstGeom prst="rect">
            <a:avLst/>
          </a:prstGeom>
          <a:solidFill>
            <a:srgbClr val="887A75"/>
          </a:solidFill>
          <a:ln>
            <a:solidFill>
              <a:srgbClr val="887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0800000">
            <a:off x="8744606" y="6274017"/>
            <a:ext cx="399394" cy="374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16065"/>
            <a:ext cx="932574" cy="1102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E0E298-E4ED-484B-8909-6440A60A3560}"/>
              </a:ext>
            </a:extLst>
          </p:cNvPr>
          <p:cNvSpPr txBox="1"/>
          <p:nvPr/>
        </p:nvSpPr>
        <p:spPr>
          <a:xfrm>
            <a:off x="1557337" y="509052"/>
            <a:ext cx="6738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latin typeface="Helvetica LT Std" panose="020B0504020202020204" pitchFamily="34" charset="0"/>
              </a:rPr>
              <a:t>Facebook y Twitter</a:t>
            </a:r>
            <a:endParaRPr lang="es-ES" sz="3800" b="1" dirty="0">
              <a:latin typeface="Helvetica LT Std" panose="020B05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7DEAF78-0C5F-4139-A380-513C277A46F3}"/>
              </a:ext>
            </a:extLst>
          </p:cNvPr>
          <p:cNvCxnSpPr>
            <a:cxnSpLocks/>
          </p:cNvCxnSpPr>
          <p:nvPr/>
        </p:nvCxnSpPr>
        <p:spPr>
          <a:xfrm>
            <a:off x="2416968" y="1418896"/>
            <a:ext cx="501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801" y="2699024"/>
            <a:ext cx="5560095" cy="405092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1055" y="1498695"/>
            <a:ext cx="4895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“Twitter </a:t>
            </a:r>
            <a:r>
              <a:rPr lang="es-ES" sz="2400" dirty="0"/>
              <a:t>hace que me guste gente que no conozco y Facebook, que odie a los que ya conozco en la vida </a:t>
            </a:r>
            <a:r>
              <a:rPr lang="es-ES" sz="2400" dirty="0" smtClean="0"/>
              <a:t>real”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095822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1890</TotalTime>
  <Words>1463</Words>
  <Application>Microsoft Office PowerPoint</Application>
  <PresentationFormat>Presentación en pantalla (4:3)</PresentationFormat>
  <Paragraphs>159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Helvetica LT Std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Suarez Crespo, Sandra Maria</dc:creator>
  <cp:lastModifiedBy>Marin Navarro-Soto, Lazaro German</cp:lastModifiedBy>
  <cp:revision>92</cp:revision>
  <dcterms:created xsi:type="dcterms:W3CDTF">2019-11-19T11:45:50Z</dcterms:created>
  <dcterms:modified xsi:type="dcterms:W3CDTF">2020-02-18T10:59:49Z</dcterms:modified>
</cp:coreProperties>
</file>